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metadata" ContentType="application/binary"/>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9927" autoAdjust="0"/>
    <p:restoredTop sz="94660"/>
  </p:normalViewPr>
  <p:slideViewPr>
    <p:cSldViewPr snapToGrid="0">
      <p:cViewPr varScale="1">
        <p:scale>
          <a:sx n="91" d="100"/>
          <a:sy n="91" d="100"/>
        </p:scale>
        <p:origin x="-1014" y="-96"/>
      </p:cViewPr>
      <p:guideLst>
        <p:guide orient="horz" pos="612"/>
        <p:guide orient="horz" pos="876"/>
        <p:guide pos="144"/>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xmlns=""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xmlns=""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4/8/2024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xmlns=""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xmlns=""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xmlns=""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b="0" i="0" u="none" strike="noStrike" cap="none" dirty="0" err="1" smtClean="0">
                <a:solidFill>
                  <a:schemeClr val="tx1"/>
                </a:solidFill>
                <a:latin typeface="Arial"/>
                <a:ea typeface="Arial"/>
                <a:cs typeface="Arial"/>
                <a:sym typeface="Arial"/>
              </a:rPr>
              <a:t>L.Ga</a:t>
            </a:r>
            <a:r>
              <a:rPr lang="en-US" sz="1100" dirty="0" err="1" smtClean="0">
                <a:solidFill>
                  <a:schemeClr val="tx1"/>
                </a:solidFill>
              </a:rPr>
              <a:t>nesh</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:511321205302</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smtClean="0">
                <a:solidFill>
                  <a:schemeClr val="tx1"/>
                </a:solidFill>
                <a:latin typeface="Arial"/>
                <a:ea typeface="Arial"/>
                <a:cs typeface="Arial"/>
                <a:sym typeface="Arial"/>
              </a:rPr>
              <a:t>Kingston Engineering College</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xmlns=""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xmlns="">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90"/>
    </mc:Choice>
    <mc:Fallback>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p:cNvSpPr txBox="1"/>
          <p:nvPr/>
        </p:nvSpPr>
        <p:spPr>
          <a:xfrm>
            <a:off x="378372" y="1397876"/>
            <a:ext cx="8450318" cy="3539430"/>
          </a:xfrm>
          <a:prstGeom prst="rect">
            <a:avLst/>
          </a:prstGeom>
          <a:noFill/>
        </p:spPr>
        <p:txBody>
          <a:bodyPr wrap="square" rtlCol="0">
            <a:spAutoFit/>
          </a:bodyPr>
          <a:lstStyle/>
          <a:p>
            <a:r>
              <a:rPr lang="en-US" b="1" dirty="0" smtClean="0"/>
              <a:t>Bus Model</a:t>
            </a:r>
            <a:endParaRPr lang="en-US" dirty="0" smtClean="0"/>
          </a:p>
          <a:p>
            <a:pPr>
              <a:buFont typeface="Wingdings" pitchFamily="2" charset="2"/>
              <a:buChar char="Ø"/>
            </a:pPr>
            <a:endParaRPr lang="en-US" b="1" dirty="0" smtClean="0"/>
          </a:p>
          <a:p>
            <a:pPr>
              <a:buFont typeface="Wingdings" pitchFamily="2" charset="2"/>
              <a:buChar char="Ø"/>
            </a:pPr>
            <a:r>
              <a:rPr lang="en-US" b="1" dirty="0" smtClean="0"/>
              <a:t>Attributes: </a:t>
            </a:r>
            <a:r>
              <a:rPr lang="en-US" b="1" dirty="0" err="1" smtClean="0"/>
              <a:t>bus_number</a:t>
            </a:r>
            <a:r>
              <a:rPr lang="en-US" b="1" dirty="0" smtClean="0"/>
              <a:t>, </a:t>
            </a:r>
            <a:r>
              <a:rPr lang="en-US" b="1" dirty="0" err="1" smtClean="0"/>
              <a:t>departure_time</a:t>
            </a:r>
            <a:r>
              <a:rPr lang="en-US" b="1" dirty="0" smtClean="0"/>
              <a:t>, </a:t>
            </a:r>
            <a:r>
              <a:rPr lang="en-US" b="1" dirty="0" err="1" smtClean="0"/>
              <a:t>arrival_time</a:t>
            </a:r>
            <a:r>
              <a:rPr lang="en-US" b="1" dirty="0" smtClean="0"/>
              <a:t>, price.</a:t>
            </a:r>
          </a:p>
          <a:p>
            <a:pPr>
              <a:buFont typeface="Wingdings" pitchFamily="2" charset="2"/>
              <a:buChar char="Ø"/>
            </a:pPr>
            <a:r>
              <a:rPr lang="en-US" b="1" dirty="0" smtClean="0"/>
              <a:t>Methods: </a:t>
            </a:r>
            <a:r>
              <a:rPr lang="en-US" b="1" dirty="0" err="1" smtClean="0"/>
              <a:t>get_available_seats</a:t>
            </a:r>
            <a:r>
              <a:rPr lang="en-US" b="1" dirty="0" smtClean="0"/>
              <a:t>().</a:t>
            </a:r>
          </a:p>
          <a:p>
            <a:endParaRPr lang="en-US" dirty="0" smtClean="0"/>
          </a:p>
          <a:p>
            <a:r>
              <a:rPr lang="en-US" b="1" dirty="0" smtClean="0"/>
              <a:t>Seat Model</a:t>
            </a:r>
            <a:endParaRPr lang="en-US" dirty="0" smtClean="0"/>
          </a:p>
          <a:p>
            <a:endParaRPr lang="en-US" dirty="0" smtClean="0"/>
          </a:p>
          <a:p>
            <a:pPr>
              <a:buFont typeface="Wingdings" pitchFamily="2" charset="2"/>
              <a:buChar char="Ø"/>
            </a:pPr>
            <a:r>
              <a:rPr lang="en-US" b="1" dirty="0" smtClean="0"/>
              <a:t>Attributes: </a:t>
            </a:r>
            <a:r>
              <a:rPr lang="en-US" b="1" dirty="0" err="1" smtClean="0"/>
              <a:t>seat_number</a:t>
            </a:r>
            <a:r>
              <a:rPr lang="en-US" b="1" dirty="0" smtClean="0"/>
              <a:t>, </a:t>
            </a:r>
            <a:r>
              <a:rPr lang="en-US" b="1" dirty="0" err="1" smtClean="0"/>
              <a:t>is_available</a:t>
            </a:r>
            <a:r>
              <a:rPr lang="en-US" b="1" dirty="0" smtClean="0"/>
              <a:t>.</a:t>
            </a:r>
          </a:p>
          <a:p>
            <a:pPr>
              <a:buFont typeface="Wingdings" pitchFamily="2" charset="2"/>
              <a:buChar char="Ø"/>
            </a:pPr>
            <a:r>
              <a:rPr lang="en-US" b="1" dirty="0" smtClean="0"/>
              <a:t>Methods: </a:t>
            </a:r>
            <a:r>
              <a:rPr lang="en-US" b="1" dirty="0" err="1" smtClean="0"/>
              <a:t>book_seat</a:t>
            </a:r>
            <a:r>
              <a:rPr lang="en-US" b="1" dirty="0" smtClean="0"/>
              <a:t>(), </a:t>
            </a:r>
            <a:r>
              <a:rPr lang="en-US" b="1" dirty="0" err="1" smtClean="0"/>
              <a:t>cancel_booking</a:t>
            </a:r>
            <a:r>
              <a:rPr lang="en-US" b="1" dirty="0" smtClean="0"/>
              <a:t>().</a:t>
            </a:r>
          </a:p>
          <a:p>
            <a:endParaRPr lang="en-US" dirty="0" smtClean="0"/>
          </a:p>
          <a:p>
            <a:r>
              <a:rPr lang="en-US" b="1" dirty="0" smtClean="0"/>
              <a:t>User Model</a:t>
            </a:r>
            <a:endParaRPr lang="en-US" dirty="0" smtClean="0"/>
          </a:p>
          <a:p>
            <a:endParaRPr lang="en-US" dirty="0" smtClean="0"/>
          </a:p>
          <a:p>
            <a:pPr>
              <a:buFont typeface="Wingdings" pitchFamily="2" charset="2"/>
              <a:buChar char="Ø"/>
            </a:pPr>
            <a:r>
              <a:rPr lang="en-US" b="1" dirty="0" smtClean="0"/>
              <a:t>Attributes: username, email, password.</a:t>
            </a:r>
          </a:p>
          <a:p>
            <a:pPr>
              <a:buFont typeface="Wingdings" pitchFamily="2" charset="2"/>
              <a:buChar char="Ø"/>
            </a:pPr>
            <a:r>
              <a:rPr lang="en-US" b="1" dirty="0" smtClean="0"/>
              <a:t>Methods: authenticate(), </a:t>
            </a:r>
            <a:r>
              <a:rPr lang="en-US" b="1" dirty="0" err="1" smtClean="0"/>
              <a:t>create_reservation</a:t>
            </a:r>
            <a:r>
              <a:rPr lang="en-US" b="1" dirty="0" smtClean="0"/>
              <a:t>().</a:t>
            </a:r>
          </a:p>
          <a:p>
            <a:endParaRPr lang="en-US" dirty="0" smtClean="0"/>
          </a:p>
          <a:p>
            <a:endParaRPr lang="en-US" dirty="0"/>
          </a:p>
        </p:txBody>
      </p:sp>
    </p:spTree>
    <p:extLst>
      <p:ext uri="{BB962C8B-B14F-4D97-AF65-F5344CB8AC3E}">
        <p14:creationId xmlns:p14="http://schemas.microsoft.com/office/powerpoint/2010/main" xmlns=""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11699" y="1389599"/>
            <a:ext cx="8696833" cy="3571283"/>
          </a:xfrm>
        </p:spPr>
        <p:txBody>
          <a:bodyPr/>
          <a:lstStyle/>
          <a:p>
            <a:pPr>
              <a:buNone/>
            </a:pPr>
            <a:r>
              <a:rPr lang="en-US" dirty="0" smtClean="0">
                <a:solidFill>
                  <a:srgbClr val="0D0D0D"/>
                </a:solidFill>
                <a:latin typeface="Söhne"/>
              </a:rPr>
              <a:t>The homepage of the bus reservation system is the user's first point of contact, providing a brief overview and guiding them to key actions.</a:t>
            </a:r>
          </a:p>
          <a:p>
            <a:pPr>
              <a:buNone/>
            </a:pPr>
            <a:endParaRPr lang="en-US" dirty="0" smtClean="0">
              <a:solidFill>
                <a:srgbClr val="0D0D0D"/>
              </a:solidFill>
              <a:latin typeface="Söhne"/>
            </a:endParaRPr>
          </a:p>
          <a:p>
            <a:pPr>
              <a:buFont typeface="Wingdings" pitchFamily="2" charset="2"/>
              <a:buChar char="v"/>
            </a:pPr>
            <a:r>
              <a:rPr lang="en-US" b="1" dirty="0" smtClean="0"/>
              <a:t>Header Section: Includes the system's name/logo and navigation links.</a:t>
            </a:r>
          </a:p>
          <a:p>
            <a:pPr>
              <a:buFont typeface="Wingdings" pitchFamily="2" charset="2"/>
              <a:buChar char="v"/>
            </a:pPr>
            <a:r>
              <a:rPr lang="en-US" b="1" dirty="0" smtClean="0"/>
              <a:t>Hero Section: Features an image related to bus travel and a call-to-action button for searching buses.</a:t>
            </a:r>
          </a:p>
          <a:p>
            <a:pPr>
              <a:buFont typeface="Wingdings" pitchFamily="2" charset="2"/>
              <a:buChar char="v"/>
            </a:pPr>
            <a:r>
              <a:rPr lang="en-US" b="1" dirty="0" smtClean="0"/>
              <a:t>Search Form: Prominent form for entering travel details.</a:t>
            </a:r>
          </a:p>
          <a:p>
            <a:pPr>
              <a:buFont typeface="Wingdings" pitchFamily="2" charset="2"/>
              <a:buChar char="v"/>
            </a:pPr>
            <a:r>
              <a:rPr lang="en-US" b="1" dirty="0" smtClean="0"/>
              <a:t>Featured Routes/Offers: Highlights popular routes or offers.</a:t>
            </a:r>
          </a:p>
          <a:p>
            <a:pPr>
              <a:buFont typeface="Wingdings" pitchFamily="2" charset="2"/>
              <a:buChar char="v"/>
            </a:pPr>
            <a:r>
              <a:rPr lang="en-US" b="1" dirty="0" smtClean="0"/>
              <a:t>How It Works Section: Briefly explains the reservation process.</a:t>
            </a:r>
          </a:p>
          <a:p>
            <a:pPr>
              <a:buFont typeface="Wingdings" pitchFamily="2" charset="2"/>
              <a:buChar char="v"/>
            </a:pPr>
            <a:r>
              <a:rPr lang="en-US" b="1" dirty="0" smtClean="0"/>
              <a:t>Testimonials/Reviews: Builds trust with customer feedback.</a:t>
            </a:r>
          </a:p>
          <a:p>
            <a:pPr>
              <a:buFont typeface="Wingdings" pitchFamily="2" charset="2"/>
              <a:buChar char="v"/>
            </a:pPr>
            <a:r>
              <a:rPr lang="en-US" b="1" dirty="0" smtClean="0"/>
              <a:t>Footer Section: Contains contact information and legal details.</a:t>
            </a:r>
          </a:p>
          <a:p>
            <a:pPr>
              <a:buNone/>
            </a:pPr>
            <a:endParaRPr lang="en-US" b="1" dirty="0" smtClean="0"/>
          </a:p>
          <a:p>
            <a:pPr>
              <a:buFont typeface="Wingdings" pitchFamily="2" charset="2"/>
              <a:buChar char="v"/>
            </a:pPr>
            <a:r>
              <a:rPr lang="en-US" b="1" dirty="0" smtClean="0"/>
              <a:t>Responsive Design</a:t>
            </a:r>
            <a:r>
              <a:rPr lang="en-US" dirty="0" smtClean="0"/>
              <a:t>: Ensures compatibility with all devices.</a:t>
            </a:r>
          </a:p>
          <a:p>
            <a:pPr>
              <a:buFont typeface="Wingdings" pitchFamily="2" charset="2"/>
              <a:buChar char="v"/>
            </a:pPr>
            <a:r>
              <a:rPr lang="en-US" b="1" dirty="0" smtClean="0"/>
              <a:t>User-Friendly Layout</a:t>
            </a:r>
            <a:r>
              <a:rPr lang="en-US" dirty="0" smtClean="0"/>
              <a:t>: Intuitive navigation and clear call-to-action buttons.</a:t>
            </a:r>
          </a:p>
          <a:p>
            <a:pPr>
              <a:buFont typeface="Wingdings" pitchFamily="2" charset="2"/>
              <a:buChar char="v"/>
            </a:pPr>
            <a:r>
              <a:rPr lang="en-US" b="1" dirty="0" smtClean="0"/>
              <a:t>Visual Appeal</a:t>
            </a:r>
            <a:r>
              <a:rPr lang="en-US" dirty="0" smtClean="0"/>
              <a:t>: High-quality images and engaging colors.</a:t>
            </a:r>
          </a:p>
          <a:p>
            <a:pPr>
              <a:buNone/>
            </a:pPr>
            <a:endParaRPr lang="en-US" b="1" dirty="0" smtClean="0"/>
          </a:p>
          <a:p>
            <a:pPr>
              <a:buNone/>
            </a:pPr>
            <a:endParaRPr lang="en-US" dirty="0" smtClean="0"/>
          </a:p>
          <a:p>
            <a:pPr>
              <a:buNone/>
            </a:pPr>
            <a:endParaRPr lang="en-US" dirty="0" smtClean="0"/>
          </a:p>
          <a:p>
            <a:pPr>
              <a:buFont typeface="Wingdings" pitchFamily="2" charset="2"/>
              <a:buChar char="v"/>
            </a:pPr>
            <a:endParaRPr lang="en-US" b="1" dirty="0" smtClean="0"/>
          </a:p>
          <a:p>
            <a:pPr>
              <a:buFont typeface="Wingdings" pitchFamily="2" charset="2"/>
              <a:buChar char="v"/>
            </a:pPr>
            <a:endParaRPr lang="en-US" b="1" dirty="0" smtClean="0"/>
          </a:p>
          <a:p>
            <a:pPr>
              <a:buFont typeface="Wingdings" pitchFamily="2" charset="2"/>
              <a:buChar char="v"/>
            </a:pPr>
            <a:endParaRPr lang="en-US" b="1" dirty="0" smtClean="0"/>
          </a:p>
          <a:p>
            <a:pPr>
              <a:buFont typeface="Wingdings" pitchFamily="2" charset="2"/>
              <a:buChar char="v"/>
            </a:pPr>
            <a:endParaRPr lang="en-US" b="1" dirty="0" smtClean="0"/>
          </a:p>
          <a:p>
            <a:pPr>
              <a:buFont typeface="Wingdings" pitchFamily="2" charset="2"/>
              <a:buChar char="v"/>
            </a:pPr>
            <a:endParaRPr lang="en-US" b="1" dirty="0" smtClean="0"/>
          </a:p>
          <a:p>
            <a:pPr>
              <a:buFont typeface="Wingdings" pitchFamily="2" charset="2"/>
              <a:buChar char="v"/>
            </a:pPr>
            <a:endParaRPr lang="en-US" b="1" dirty="0" smtClean="0"/>
          </a:p>
          <a:p>
            <a:pPr>
              <a:buFont typeface="Wingdings" pitchFamily="2" charset="2"/>
              <a:buChar char="v"/>
            </a:pPr>
            <a:r>
              <a:rPr lang="en-US" b="1" dirty="0" smtClean="0"/>
              <a:t>Responsive Design: Ensures compatibility with all devices.</a:t>
            </a:r>
          </a:p>
          <a:p>
            <a:pPr>
              <a:buFont typeface="Wingdings" pitchFamily="2" charset="2"/>
              <a:buChar char="v"/>
            </a:pPr>
            <a:r>
              <a:rPr lang="en-US" b="1" dirty="0" smtClean="0"/>
              <a:t>User-Friendly Layout: Intuitive navigation and clear call-to-action buttons.</a:t>
            </a:r>
          </a:p>
          <a:p>
            <a:pPr>
              <a:buFont typeface="Wingdings" pitchFamily="2" charset="2"/>
              <a:buChar char="v"/>
            </a:pPr>
            <a:r>
              <a:rPr lang="en-US" b="1" dirty="0" smtClean="0"/>
              <a:t>Visual Appeal: High-quality images and engaging colors</a:t>
            </a:r>
            <a:r>
              <a:rPr lang="en-US" dirty="0" smtClean="0"/>
              <a:t>.</a:t>
            </a:r>
          </a:p>
          <a:p>
            <a:pPr>
              <a:buNone/>
            </a:pPr>
            <a:endParaRPr lang="en-US" dirty="0"/>
          </a:p>
        </p:txBody>
      </p:sp>
    </p:spTree>
    <p:extLst>
      <p:ext uri="{BB962C8B-B14F-4D97-AF65-F5344CB8AC3E}">
        <p14:creationId xmlns:p14="http://schemas.microsoft.com/office/powerpoint/2010/main" xmlns=""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descr="Admin Page.png"/>
          <p:cNvPicPr>
            <a:picLocks noChangeAspect="1"/>
          </p:cNvPicPr>
          <p:nvPr/>
        </p:nvPicPr>
        <p:blipFill>
          <a:blip r:embed="rId2"/>
          <a:srcRect l="4368" t="4678" r="6092" b="13954"/>
          <a:stretch>
            <a:fillRect/>
          </a:stretch>
        </p:blipFill>
        <p:spPr>
          <a:xfrm>
            <a:off x="1061546" y="1082566"/>
            <a:ext cx="6653047" cy="3399117"/>
          </a:xfrm>
          <a:prstGeom prst="rect">
            <a:avLst/>
          </a:prstGeom>
        </p:spPr>
      </p:pic>
    </p:spTree>
    <p:extLst>
      <p:ext uri="{BB962C8B-B14F-4D97-AF65-F5344CB8AC3E}">
        <p14:creationId xmlns:p14="http://schemas.microsoft.com/office/powerpoint/2010/main" xmlns=""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descr="Booking Detail Page.png"/>
          <p:cNvPicPr>
            <a:picLocks noChangeAspect="1"/>
          </p:cNvPicPr>
          <p:nvPr/>
        </p:nvPicPr>
        <p:blipFill>
          <a:blip r:embed="rId2"/>
          <a:srcRect t="892" r="3060" b="4591"/>
          <a:stretch>
            <a:fillRect/>
          </a:stretch>
        </p:blipFill>
        <p:spPr>
          <a:xfrm>
            <a:off x="1229711" y="1198179"/>
            <a:ext cx="6327227" cy="3468414"/>
          </a:xfrm>
          <a:prstGeom prst="rect">
            <a:avLst/>
          </a:prstGeom>
        </p:spPr>
      </p:pic>
    </p:spTree>
    <p:extLst>
      <p:ext uri="{BB962C8B-B14F-4D97-AF65-F5344CB8AC3E}">
        <p14:creationId xmlns:p14="http://schemas.microsoft.com/office/powerpoint/2010/main" xmlns=""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dirty="0"/>
              <a:t>Departments-Page</a:t>
            </a:r>
          </a:p>
        </p:txBody>
      </p:sp>
      <p:pic>
        <p:nvPicPr>
          <p:cNvPr id="3" name="Picture 2" descr="Booking Confirm Page.png"/>
          <p:cNvPicPr>
            <a:picLocks noChangeAspect="1"/>
          </p:cNvPicPr>
          <p:nvPr/>
        </p:nvPicPr>
        <p:blipFill>
          <a:blip r:embed="rId2"/>
          <a:srcRect r="3168" b="5963"/>
          <a:stretch>
            <a:fillRect/>
          </a:stretch>
        </p:blipFill>
        <p:spPr>
          <a:xfrm>
            <a:off x="1124609" y="1119739"/>
            <a:ext cx="6642538" cy="3626827"/>
          </a:xfrm>
          <a:prstGeom prst="rect">
            <a:avLst/>
          </a:prstGeom>
        </p:spPr>
      </p:pic>
    </p:spTree>
    <p:extLst>
      <p:ext uri="{BB962C8B-B14F-4D97-AF65-F5344CB8AC3E}">
        <p14:creationId xmlns:p14="http://schemas.microsoft.com/office/powerpoint/2010/main" xmlns=""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3" name="Picture 2" descr="List of Booking Page.png"/>
          <p:cNvPicPr>
            <a:picLocks noChangeAspect="1"/>
          </p:cNvPicPr>
          <p:nvPr/>
        </p:nvPicPr>
        <p:blipFill>
          <a:blip r:embed="rId2"/>
          <a:srcRect t="-24" r="3103" b="5777"/>
          <a:stretch>
            <a:fillRect/>
          </a:stretch>
        </p:blipFill>
        <p:spPr>
          <a:xfrm>
            <a:off x="1219200" y="1140329"/>
            <a:ext cx="6505904" cy="3557795"/>
          </a:xfrm>
          <a:prstGeom prst="rect">
            <a:avLst/>
          </a:prstGeom>
        </p:spPr>
      </p:pic>
    </p:spTree>
    <p:extLst>
      <p:ext uri="{BB962C8B-B14F-4D97-AF65-F5344CB8AC3E}">
        <p14:creationId xmlns:p14="http://schemas.microsoft.com/office/powerpoint/2010/main" xmlns=""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p:cNvSpPr txBox="1"/>
          <p:nvPr/>
        </p:nvSpPr>
        <p:spPr>
          <a:xfrm>
            <a:off x="315310" y="1408386"/>
            <a:ext cx="8565931" cy="3970318"/>
          </a:xfrm>
          <a:prstGeom prst="rect">
            <a:avLst/>
          </a:prstGeom>
          <a:noFill/>
        </p:spPr>
        <p:txBody>
          <a:bodyPr wrap="square" rtlCol="0">
            <a:spAutoFit/>
          </a:bodyPr>
          <a:lstStyle/>
          <a:p>
            <a:r>
              <a:rPr lang="en-US" b="1" dirty="0" smtClean="0"/>
              <a:t>User Experience Improvements:</a:t>
            </a:r>
            <a:endParaRPr lang="en-US" dirty="0" smtClean="0"/>
          </a:p>
          <a:p>
            <a:pPr lvl="1"/>
            <a:endParaRPr lang="en-US" dirty="0" smtClean="0"/>
          </a:p>
          <a:p>
            <a:pPr lvl="1">
              <a:buFont typeface="Wingdings" pitchFamily="2" charset="2"/>
              <a:buChar char="Ø"/>
            </a:pPr>
            <a:r>
              <a:rPr lang="en-US" dirty="0" smtClean="0"/>
              <a:t>Implementing a more intuitive and responsive design for the frontend to enhance user experience.</a:t>
            </a:r>
          </a:p>
          <a:p>
            <a:pPr lvl="1">
              <a:buFont typeface="Wingdings" pitchFamily="2" charset="2"/>
              <a:buChar char="Ø"/>
            </a:pPr>
            <a:endParaRPr lang="en-US" dirty="0" smtClean="0"/>
          </a:p>
          <a:p>
            <a:pPr lvl="1">
              <a:buFont typeface="Wingdings" pitchFamily="2" charset="2"/>
              <a:buChar char="Ø"/>
            </a:pPr>
            <a:r>
              <a:rPr lang="en-US" dirty="0" smtClean="0"/>
              <a:t>Adding features such as auto complete for search fields, interactive seat selection, and real-time updates on bus availability.</a:t>
            </a:r>
          </a:p>
          <a:p>
            <a:pPr lvl="1"/>
            <a:endParaRPr lang="en-US" dirty="0" smtClean="0"/>
          </a:p>
          <a:p>
            <a:r>
              <a:rPr lang="en-US" b="1" dirty="0" smtClean="0"/>
              <a:t>Payment Gateway Integration:</a:t>
            </a:r>
            <a:endParaRPr lang="en-US" dirty="0" smtClean="0"/>
          </a:p>
          <a:p>
            <a:pPr lvl="1"/>
            <a:endParaRPr lang="en-US" dirty="0" smtClean="0"/>
          </a:p>
          <a:p>
            <a:pPr lvl="1"/>
            <a:r>
              <a:rPr lang="en-US" dirty="0" smtClean="0"/>
              <a:t>Integrating a payment gateway to allow users to make reservations online securely.</a:t>
            </a:r>
          </a:p>
          <a:p>
            <a:pPr lvl="1"/>
            <a:endParaRPr lang="en-US" dirty="0" smtClean="0"/>
          </a:p>
          <a:p>
            <a:r>
              <a:rPr lang="en-US" b="1" dirty="0" smtClean="0"/>
              <a:t>Notification System:</a:t>
            </a:r>
            <a:endParaRPr lang="en-US" dirty="0" smtClean="0"/>
          </a:p>
          <a:p>
            <a:pPr lvl="1"/>
            <a:r>
              <a:rPr lang="en-US" dirty="0" smtClean="0"/>
              <a:t>‘</a:t>
            </a:r>
          </a:p>
          <a:p>
            <a:pPr lvl="1"/>
            <a:r>
              <a:rPr lang="en-US" dirty="0" smtClean="0"/>
              <a:t>Adding a notification system to send booking confirmations, reminders, and updates to users via email or SMS.</a:t>
            </a:r>
          </a:p>
          <a:p>
            <a:pPr lvl="1"/>
            <a:endParaRPr lang="en-US" dirty="0" smtClean="0"/>
          </a:p>
          <a:p>
            <a:pPr lvl="1"/>
            <a:endParaRPr lang="en-US" dirty="0" smtClean="0"/>
          </a:p>
          <a:p>
            <a:endParaRPr lang="en-US" dirty="0"/>
          </a:p>
        </p:txBody>
      </p:sp>
    </p:spTree>
    <p:extLst>
      <p:ext uri="{BB962C8B-B14F-4D97-AF65-F5344CB8AC3E}">
        <p14:creationId xmlns:p14="http://schemas.microsoft.com/office/powerpoint/2010/main" xmlns=""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7" name="TextBox 6"/>
          <p:cNvSpPr txBox="1"/>
          <p:nvPr/>
        </p:nvSpPr>
        <p:spPr>
          <a:xfrm>
            <a:off x="609600" y="1082566"/>
            <a:ext cx="7882758" cy="3539430"/>
          </a:xfrm>
          <a:prstGeom prst="rect">
            <a:avLst/>
          </a:prstGeom>
          <a:noFill/>
        </p:spPr>
        <p:txBody>
          <a:bodyPr wrap="square" rtlCol="0">
            <a:spAutoFit/>
          </a:bodyPr>
          <a:lstStyle/>
          <a:p>
            <a:r>
              <a:rPr lang="en-US" dirty="0" smtClean="0">
                <a:latin typeface="Cambria" panose="02040503050406030204" pitchFamily="18" charset="0"/>
                <a:ea typeface="Cambria" panose="02040503050406030204" pitchFamily="18" charset="0"/>
              </a:rPr>
              <a:t>In conclusion, the development of a bus ticket reservation application using HTML, CSS, Python, </a:t>
            </a:r>
            <a:r>
              <a:rPr lang="en-US" dirty="0" err="1" smtClean="0">
                <a:latin typeface="Cambria" panose="02040503050406030204" pitchFamily="18" charset="0"/>
                <a:ea typeface="Cambria" panose="02040503050406030204" pitchFamily="18" charset="0"/>
              </a:rPr>
              <a:t>Django</a:t>
            </a:r>
            <a:r>
              <a:rPr lang="en-US" dirty="0" smtClean="0">
                <a:latin typeface="Cambria" panose="02040503050406030204" pitchFamily="18" charset="0"/>
                <a:ea typeface="Cambria" panose="02040503050406030204" pitchFamily="18" charset="0"/>
              </a:rPr>
              <a:t>, and MySQLite3 presents a robust and versatile solution for managing bus bookings effectively. Through the integration of these technologies, the application can offer a user-friendly interface, seamless booking process, and efficient data management.</a:t>
            </a:r>
          </a:p>
          <a:p>
            <a:endParaRPr lang="en-US" dirty="0" smtClean="0">
              <a:latin typeface="Cambria" panose="02040503050406030204" pitchFamily="18" charset="0"/>
              <a:ea typeface="Cambria" panose="02040503050406030204" pitchFamily="18" charset="0"/>
            </a:endParaRPr>
          </a:p>
          <a:p>
            <a:r>
              <a:rPr lang="en-US" dirty="0" smtClean="0">
                <a:latin typeface="Cambria" panose="02040503050406030204" pitchFamily="18" charset="0"/>
                <a:ea typeface="Cambria" panose="02040503050406030204" pitchFamily="18" charset="0"/>
              </a:rPr>
              <a:t>HTML and CSS provide the foundation for creating a visually appealing and responsive user interface, ensuring that passengers can easily navigate the application across different devices. JavaScript enhances the interactivity of the application, enabling dynamic features such as form validation and interactive elements.</a:t>
            </a:r>
          </a:p>
          <a:p>
            <a:endParaRPr lang="en-IN" dirty="0" smtClean="0">
              <a:latin typeface="Cambria" panose="02040503050406030204" pitchFamily="18" charset="0"/>
              <a:ea typeface="Cambria" panose="02040503050406030204" pitchFamily="18" charset="0"/>
            </a:endParaRPr>
          </a:p>
          <a:p>
            <a:r>
              <a:rPr lang="en-US" dirty="0" smtClean="0">
                <a:latin typeface="Cambria" panose="02040503050406030204" pitchFamily="18" charset="0"/>
                <a:ea typeface="Cambria" panose="02040503050406030204" pitchFamily="18" charset="0"/>
              </a:rPr>
              <a:t>Overall, the integration of HTML, CSS, Python, </a:t>
            </a:r>
            <a:r>
              <a:rPr lang="en-US" dirty="0" err="1" smtClean="0">
                <a:latin typeface="Cambria" panose="02040503050406030204" pitchFamily="18" charset="0"/>
                <a:ea typeface="Cambria" panose="02040503050406030204" pitchFamily="18" charset="0"/>
              </a:rPr>
              <a:t>Django</a:t>
            </a:r>
            <a:r>
              <a:rPr lang="en-US" dirty="0" smtClean="0">
                <a:latin typeface="Cambria" panose="02040503050406030204" pitchFamily="18" charset="0"/>
                <a:ea typeface="Cambria" panose="02040503050406030204" pitchFamily="18" charset="0"/>
              </a:rPr>
              <a:t>, JavaScript, and MySQLite3 empowers the bus ticket reservation application to provide a streamlined and efficient booking experience for passengers while offering administrators the tools they need to manage operations effectively. With continuous updates and enhancements, the application can remain competitive and meet the evolving needs of the transportation industry.</a:t>
            </a:r>
            <a:endParaRPr lang="en-IN" dirty="0" smtClean="0">
              <a:latin typeface="Cambria" panose="02040503050406030204" pitchFamily="18" charset="0"/>
              <a:ea typeface="Cambria" panose="02040503050406030204" pitchFamily="18" charset="0"/>
            </a:endParaRPr>
          </a:p>
          <a:p>
            <a:endParaRPr lang="en-US" dirty="0"/>
          </a:p>
        </p:txBody>
      </p:sp>
    </p:spTree>
    <p:extLst>
      <p:ext uri="{BB962C8B-B14F-4D97-AF65-F5344CB8AC3E}">
        <p14:creationId xmlns:p14="http://schemas.microsoft.com/office/powerpoint/2010/main" xmlns=""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xmlns=""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xmlns=""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7" name="Rectangle 6"/>
          <p:cNvSpPr/>
          <p:nvPr/>
        </p:nvSpPr>
        <p:spPr>
          <a:xfrm>
            <a:off x="373118" y="1173182"/>
            <a:ext cx="8140262" cy="3970318"/>
          </a:xfrm>
          <a:prstGeom prst="rect">
            <a:avLst/>
          </a:prstGeom>
        </p:spPr>
        <p:txBody>
          <a:bodyPr wrap="square">
            <a:spAutoFit/>
          </a:bodyPr>
          <a:lstStyle/>
          <a:p>
            <a:r>
              <a:rPr lang="en-US" dirty="0" smtClean="0"/>
              <a:t>Develop a web application for bus ticket reservation, allowing users to search for buses, select seats, and make reservations</a:t>
            </a:r>
            <a:r>
              <a:rPr lang="en-US" dirty="0" smtClean="0"/>
              <a:t>.</a:t>
            </a:r>
          </a:p>
          <a:p>
            <a:endParaRPr lang="en-US" dirty="0" smtClean="0"/>
          </a:p>
          <a:p>
            <a:r>
              <a:rPr lang="en-US" b="1" dirty="0" smtClean="0"/>
              <a:t>Frontend </a:t>
            </a:r>
            <a:r>
              <a:rPr lang="en-US" b="1" dirty="0" smtClean="0"/>
              <a:t>(HTML, CSS, JavaScript):</a:t>
            </a:r>
          </a:p>
          <a:p>
            <a:pPr>
              <a:buFont typeface="Wingdings" pitchFamily="2" charset="2"/>
              <a:buChar char="Ø"/>
            </a:pPr>
            <a:r>
              <a:rPr lang="en-US" dirty="0" smtClean="0"/>
              <a:t>Use HTML to create the structure of your web pages, including forms for inputting reservation details.</a:t>
            </a:r>
          </a:p>
          <a:p>
            <a:pPr>
              <a:buFont typeface="Wingdings" pitchFamily="2" charset="2"/>
              <a:buChar char="Ø"/>
            </a:pPr>
            <a:r>
              <a:rPr lang="en-US" dirty="0" smtClean="0"/>
              <a:t>Use CSS for styling to make your pages visually appealing and user-friendly.</a:t>
            </a:r>
          </a:p>
          <a:p>
            <a:pPr>
              <a:buFont typeface="Wingdings" pitchFamily="2" charset="2"/>
              <a:buChar char="Ø"/>
            </a:pPr>
            <a:r>
              <a:rPr lang="en-US" dirty="0" smtClean="0"/>
              <a:t>Use JavaScript to add interactivity, such as form validation and dynamic content loading.</a:t>
            </a:r>
          </a:p>
          <a:p>
            <a:endParaRPr lang="en-US" dirty="0" smtClean="0"/>
          </a:p>
          <a:p>
            <a:r>
              <a:rPr lang="en-US" b="1" dirty="0" smtClean="0"/>
              <a:t>Backend </a:t>
            </a:r>
            <a:r>
              <a:rPr lang="en-US" b="1" dirty="0" smtClean="0"/>
              <a:t>(Python </a:t>
            </a:r>
            <a:r>
              <a:rPr lang="en-US" b="1" dirty="0" err="1" smtClean="0"/>
              <a:t>Django</a:t>
            </a:r>
            <a:r>
              <a:rPr lang="en-US" b="1" dirty="0" smtClean="0"/>
              <a:t>):</a:t>
            </a:r>
          </a:p>
          <a:p>
            <a:pPr>
              <a:buFont typeface="Wingdings" pitchFamily="2" charset="2"/>
              <a:buChar char="Ø"/>
            </a:pPr>
            <a:r>
              <a:rPr lang="en-US" dirty="0" smtClean="0"/>
              <a:t>Use </a:t>
            </a:r>
            <a:r>
              <a:rPr lang="en-US" dirty="0" err="1" smtClean="0"/>
              <a:t>Django</a:t>
            </a:r>
            <a:r>
              <a:rPr lang="en-US" dirty="0" smtClean="0"/>
              <a:t> models to define your data schema, such as for buses, routes, and reservations.</a:t>
            </a:r>
          </a:p>
          <a:p>
            <a:pPr>
              <a:buFont typeface="Wingdings" pitchFamily="2" charset="2"/>
              <a:buChar char="Ø"/>
            </a:pPr>
            <a:r>
              <a:rPr lang="en-US" dirty="0" smtClean="0"/>
              <a:t>Use </a:t>
            </a:r>
            <a:r>
              <a:rPr lang="en-US" dirty="0" err="1" smtClean="0"/>
              <a:t>Django</a:t>
            </a:r>
            <a:r>
              <a:rPr lang="en-US" dirty="0" smtClean="0"/>
              <a:t> views to handle incoming requests from the frontend and interact with the database.</a:t>
            </a:r>
          </a:p>
          <a:p>
            <a:pPr>
              <a:buFont typeface="Wingdings" pitchFamily="2" charset="2"/>
              <a:buChar char="Ø"/>
            </a:pPr>
            <a:r>
              <a:rPr lang="en-US" dirty="0" smtClean="0"/>
              <a:t>Use </a:t>
            </a:r>
            <a:r>
              <a:rPr lang="en-US" dirty="0" err="1" smtClean="0"/>
              <a:t>Django</a:t>
            </a:r>
            <a:r>
              <a:rPr lang="en-US" dirty="0" smtClean="0"/>
              <a:t> templates to render dynamic content based on data retrieved from the backend.</a:t>
            </a:r>
          </a:p>
          <a:p>
            <a:endParaRPr lang="en-US" dirty="0" smtClean="0"/>
          </a:p>
          <a:p>
            <a:r>
              <a:rPr lang="en-US" dirty="0" smtClean="0"/>
              <a:t>By </a:t>
            </a:r>
            <a:r>
              <a:rPr lang="en-US" dirty="0" smtClean="0"/>
              <a:t>keeping the frontend and backend separate, you can focus on developing each part independently and then integrate them together to create a functional bus reservation system.</a:t>
            </a:r>
          </a:p>
          <a:p>
            <a:r>
              <a:rPr lang="en-US" dirty="0" smtClean="0"/>
              <a:t/>
            </a:r>
            <a:br>
              <a:rPr lang="en-US" dirty="0" smtClean="0"/>
            </a:br>
            <a:endParaRPr lang="en-US" dirty="0"/>
          </a:p>
        </p:txBody>
      </p:sp>
    </p:spTree>
    <p:extLst>
      <p:ext uri="{BB962C8B-B14F-4D97-AF65-F5344CB8AC3E}">
        <p14:creationId xmlns:p14="http://schemas.microsoft.com/office/powerpoint/2010/main" xmlns=""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endParaRPr lang="en-IN" sz="1600" dirty="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7" name="TextBox 6"/>
          <p:cNvSpPr txBox="1"/>
          <p:nvPr/>
        </p:nvSpPr>
        <p:spPr>
          <a:xfrm>
            <a:off x="157656" y="1219199"/>
            <a:ext cx="8839200" cy="3108543"/>
          </a:xfrm>
          <a:prstGeom prst="rect">
            <a:avLst/>
          </a:prstGeom>
          <a:noFill/>
        </p:spPr>
        <p:txBody>
          <a:bodyPr wrap="square" rtlCol="0">
            <a:spAutoFit/>
          </a:bodyPr>
          <a:lstStyle/>
          <a:p>
            <a:r>
              <a:rPr lang="en-US" dirty="0" smtClean="0"/>
              <a:t>Develop a web-based bus reservation system to facilitate online booking, seat selection, and reservation confirmation for bus travelers.</a:t>
            </a:r>
          </a:p>
          <a:p>
            <a:endParaRPr lang="en-US" dirty="0" smtClean="0"/>
          </a:p>
          <a:p>
            <a:r>
              <a:rPr lang="en-US" dirty="0" smtClean="0"/>
              <a:t>Frontend: HTML, CSS, JavaScript</a:t>
            </a:r>
          </a:p>
          <a:p>
            <a:endParaRPr lang="en-US" dirty="0" smtClean="0"/>
          </a:p>
          <a:p>
            <a:r>
              <a:rPr lang="en-US" b="1" dirty="0" smtClean="0"/>
              <a:t>Homepage: Display system overview and search form.</a:t>
            </a:r>
          </a:p>
          <a:p>
            <a:r>
              <a:rPr lang="en-US" b="1" dirty="0" smtClean="0"/>
              <a:t>Bus Search Results: Show available buses based on search criteria.</a:t>
            </a:r>
          </a:p>
          <a:p>
            <a:r>
              <a:rPr lang="en-US" b="1" dirty="0" smtClean="0"/>
              <a:t>Seat Selection: Allow users to select seats and view total fare.</a:t>
            </a:r>
          </a:p>
          <a:p>
            <a:r>
              <a:rPr lang="en-US" b="1" dirty="0" smtClean="0"/>
              <a:t>User Authentication: Implement registration, login, and reservation for authenticated users.</a:t>
            </a:r>
          </a:p>
          <a:p>
            <a:r>
              <a:rPr lang="en-US" b="1" dirty="0" smtClean="0"/>
              <a:t>Reservation Confirmation: Display reservation details and allow confirmation.</a:t>
            </a:r>
          </a:p>
          <a:p>
            <a:r>
              <a:rPr lang="en-US" b="1" dirty="0" smtClean="0"/>
              <a:t>Payment Integration (Optional): Integrate a payment gateway for online transactions.</a:t>
            </a:r>
          </a:p>
          <a:p>
            <a:endParaRPr lang="en-US" b="1" dirty="0" smtClean="0"/>
          </a:p>
          <a:p>
            <a:endParaRPr lang="en-US" b="1" dirty="0" smtClean="0"/>
          </a:p>
          <a:p>
            <a:endParaRPr lang="en-US" dirty="0" smtClean="0"/>
          </a:p>
        </p:txBody>
      </p:sp>
    </p:spTree>
    <p:extLst>
      <p:ext uri="{BB962C8B-B14F-4D97-AF65-F5344CB8AC3E}">
        <p14:creationId xmlns:p14="http://schemas.microsoft.com/office/powerpoint/2010/main" xmlns=""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p:cNvSpPr txBox="1"/>
          <p:nvPr/>
        </p:nvSpPr>
        <p:spPr>
          <a:xfrm>
            <a:off x="304800" y="1082566"/>
            <a:ext cx="8303173" cy="3754874"/>
          </a:xfrm>
          <a:prstGeom prst="rect">
            <a:avLst/>
          </a:prstGeom>
          <a:noFill/>
        </p:spPr>
        <p:txBody>
          <a:bodyPr wrap="square" rtlCol="0">
            <a:spAutoFit/>
          </a:bodyPr>
          <a:lstStyle/>
          <a:p>
            <a:r>
              <a:rPr lang="en-US" dirty="0" smtClean="0">
                <a:solidFill>
                  <a:srgbClr val="0D0D0D"/>
                </a:solidFill>
                <a:latin typeface="+mj-lt"/>
              </a:rPr>
              <a:t>Develop a user-friendly web application for booking bus tickets online, using HTML, CSS, JavaScript for the frontend and Python </a:t>
            </a:r>
            <a:r>
              <a:rPr lang="en-US" dirty="0" err="1" smtClean="0">
                <a:solidFill>
                  <a:srgbClr val="0D0D0D"/>
                </a:solidFill>
                <a:latin typeface="+mj-lt"/>
              </a:rPr>
              <a:t>Django</a:t>
            </a:r>
            <a:r>
              <a:rPr lang="en-US" dirty="0" smtClean="0">
                <a:solidFill>
                  <a:srgbClr val="0D0D0D"/>
                </a:solidFill>
                <a:latin typeface="+mj-lt"/>
              </a:rPr>
              <a:t> for the backend.</a:t>
            </a:r>
          </a:p>
          <a:p>
            <a:endParaRPr lang="en-US" dirty="0" smtClean="0">
              <a:solidFill>
                <a:srgbClr val="0D0D0D"/>
              </a:solidFill>
              <a:latin typeface="+mj-lt"/>
            </a:endParaRPr>
          </a:p>
          <a:p>
            <a:pPr>
              <a:buFont typeface="Wingdings" pitchFamily="2" charset="2"/>
              <a:buChar char="v"/>
            </a:pPr>
            <a:r>
              <a:rPr lang="en-US" b="1" dirty="0" smtClean="0"/>
              <a:t>User Registration and Authentication:</a:t>
            </a:r>
            <a:r>
              <a:rPr lang="en-US" dirty="0" smtClean="0"/>
              <a:t> Allow users to register, log in, and manage their accounts securely.</a:t>
            </a:r>
          </a:p>
          <a:p>
            <a:pPr>
              <a:buFont typeface="Wingdings" pitchFamily="2" charset="2"/>
              <a:buChar char="v"/>
            </a:pPr>
            <a:endParaRPr lang="en-US" b="1" dirty="0" smtClean="0"/>
          </a:p>
          <a:p>
            <a:pPr>
              <a:buFont typeface="Wingdings" pitchFamily="2" charset="2"/>
              <a:buChar char="v"/>
            </a:pPr>
            <a:r>
              <a:rPr lang="en-US" b="1" dirty="0" smtClean="0"/>
              <a:t>Bus Search and Selection:</a:t>
            </a:r>
            <a:r>
              <a:rPr lang="en-US" dirty="0" smtClean="0"/>
              <a:t> Provide a search functionality for users to find buses based on their travel details.</a:t>
            </a:r>
          </a:p>
          <a:p>
            <a:pPr>
              <a:buFont typeface="Wingdings" pitchFamily="2" charset="2"/>
              <a:buChar char="v"/>
            </a:pPr>
            <a:endParaRPr lang="en-US" b="1" dirty="0" smtClean="0"/>
          </a:p>
          <a:p>
            <a:pPr>
              <a:buFont typeface="Wingdings" pitchFamily="2" charset="2"/>
              <a:buChar char="v"/>
            </a:pPr>
            <a:r>
              <a:rPr lang="en-US" b="1" dirty="0" smtClean="0"/>
              <a:t>Seat Selection:</a:t>
            </a:r>
            <a:r>
              <a:rPr lang="en-US" dirty="0" smtClean="0"/>
              <a:t> Enable users to select seats from an interactive seat map.</a:t>
            </a:r>
          </a:p>
          <a:p>
            <a:pPr>
              <a:buFont typeface="Wingdings" pitchFamily="2" charset="2"/>
              <a:buChar char="v"/>
            </a:pPr>
            <a:endParaRPr lang="en-US" b="1" dirty="0" smtClean="0"/>
          </a:p>
          <a:p>
            <a:pPr>
              <a:buFont typeface="Wingdings" pitchFamily="2" charset="2"/>
              <a:buChar char="v"/>
            </a:pPr>
            <a:r>
              <a:rPr lang="en-US" b="1" dirty="0" smtClean="0"/>
              <a:t>Reservation Management:</a:t>
            </a:r>
            <a:r>
              <a:rPr lang="en-US" dirty="0" smtClean="0"/>
              <a:t> Allow users to view and manage their reservations, including canceling bookings.</a:t>
            </a:r>
          </a:p>
          <a:p>
            <a:pPr>
              <a:buFont typeface="Wingdings" pitchFamily="2" charset="2"/>
              <a:buChar char="v"/>
            </a:pPr>
            <a:endParaRPr lang="en-US" b="1" dirty="0" smtClean="0"/>
          </a:p>
          <a:p>
            <a:pPr>
              <a:buFont typeface="Wingdings" pitchFamily="2" charset="2"/>
              <a:buChar char="v"/>
            </a:pPr>
            <a:r>
              <a:rPr lang="en-US" b="1" dirty="0" smtClean="0"/>
              <a:t>Admin Panel:</a:t>
            </a:r>
            <a:r>
              <a:rPr lang="en-US" dirty="0" smtClean="0"/>
              <a:t> Provide an admin interface to manage buses, seats, and reservations, with features such as adding/editing buses and managing seat availability.</a:t>
            </a:r>
          </a:p>
          <a:p>
            <a:endParaRPr lang="en-US" dirty="0">
              <a:latin typeface="+mj-lt"/>
            </a:endParaRPr>
          </a:p>
        </p:txBody>
      </p:sp>
    </p:spTree>
    <p:extLst>
      <p:ext uri="{BB962C8B-B14F-4D97-AF65-F5344CB8AC3E}">
        <p14:creationId xmlns:p14="http://schemas.microsoft.com/office/powerpoint/2010/main" xmlns=""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p:cNvSpPr txBox="1"/>
          <p:nvPr/>
        </p:nvSpPr>
        <p:spPr>
          <a:xfrm>
            <a:off x="325820" y="1177158"/>
            <a:ext cx="8198069" cy="3539430"/>
          </a:xfrm>
          <a:prstGeom prst="rect">
            <a:avLst/>
          </a:prstGeom>
          <a:noFill/>
        </p:spPr>
        <p:txBody>
          <a:bodyPr wrap="square" rtlCol="0">
            <a:spAutoFit/>
          </a:bodyPr>
          <a:lstStyle/>
          <a:p>
            <a:r>
              <a:rPr lang="en-US" b="1" dirty="0" smtClean="0"/>
              <a:t>INTRODUCTION</a:t>
            </a:r>
          </a:p>
          <a:p>
            <a:endParaRPr lang="en-US" b="1" dirty="0" smtClean="0"/>
          </a:p>
          <a:p>
            <a:pPr>
              <a:buFont typeface="Wingdings" pitchFamily="2" charset="2"/>
              <a:buChar char="Ø"/>
            </a:pPr>
            <a:r>
              <a:rPr lang="en-US" dirty="0" smtClean="0"/>
              <a:t>Brief overview of the bus reservation system project.</a:t>
            </a:r>
          </a:p>
          <a:p>
            <a:pPr>
              <a:buFont typeface="Wingdings" pitchFamily="2" charset="2"/>
              <a:buChar char="Ø"/>
            </a:pPr>
            <a:r>
              <a:rPr lang="en-US" dirty="0" smtClean="0"/>
              <a:t>Goals and objectives of the project.</a:t>
            </a:r>
          </a:p>
          <a:p>
            <a:pPr>
              <a:buFont typeface="Wingdings" pitchFamily="2" charset="2"/>
              <a:buChar char="Ø"/>
            </a:pPr>
            <a:r>
              <a:rPr lang="en-US" dirty="0" smtClean="0"/>
              <a:t>Technologies used: Frontend (HTML, CSS, JavaScript), Backend (Python, </a:t>
            </a:r>
            <a:r>
              <a:rPr lang="en-US" dirty="0" err="1" smtClean="0"/>
              <a:t>Django</a:t>
            </a:r>
            <a:r>
              <a:rPr lang="en-US" dirty="0" smtClean="0"/>
              <a:t>)</a:t>
            </a:r>
          </a:p>
          <a:p>
            <a:endParaRPr lang="en-US" dirty="0" smtClean="0"/>
          </a:p>
          <a:p>
            <a:r>
              <a:rPr lang="en-US" b="1" dirty="0" smtClean="0">
                <a:solidFill>
                  <a:srgbClr val="0D0D0D"/>
                </a:solidFill>
                <a:latin typeface="Söhne"/>
              </a:rPr>
              <a:t>System Overview</a:t>
            </a:r>
          </a:p>
          <a:p>
            <a:endParaRPr lang="en-US" b="1" dirty="0" smtClean="0">
              <a:solidFill>
                <a:srgbClr val="0D0D0D"/>
              </a:solidFill>
              <a:latin typeface="Söhne"/>
            </a:endParaRPr>
          </a:p>
          <a:p>
            <a:pPr>
              <a:buFont typeface="Wingdings" pitchFamily="2" charset="2"/>
              <a:buChar char="Ø"/>
            </a:pPr>
            <a:r>
              <a:rPr lang="en-US" dirty="0" smtClean="0">
                <a:solidFill>
                  <a:srgbClr val="0D0D0D"/>
                </a:solidFill>
                <a:latin typeface="Söhne"/>
              </a:rPr>
              <a:t>Description of the system's main features.</a:t>
            </a:r>
          </a:p>
          <a:p>
            <a:pPr>
              <a:buFont typeface="Wingdings" pitchFamily="2" charset="2"/>
              <a:buChar char="Ø"/>
            </a:pPr>
            <a:r>
              <a:rPr lang="en-US" dirty="0" smtClean="0">
                <a:solidFill>
                  <a:srgbClr val="0D0D0D"/>
                </a:solidFill>
                <a:latin typeface="Söhne"/>
              </a:rPr>
              <a:t>User roles: Customers, Admin.</a:t>
            </a:r>
          </a:p>
          <a:p>
            <a:pPr>
              <a:buFont typeface="Wingdings" pitchFamily="2" charset="2"/>
              <a:buChar char="Ø"/>
            </a:pPr>
            <a:endParaRPr lang="en-US" dirty="0" smtClean="0">
              <a:solidFill>
                <a:srgbClr val="0D0D0D"/>
              </a:solidFill>
              <a:latin typeface="Söhne"/>
            </a:endParaRPr>
          </a:p>
          <a:p>
            <a:r>
              <a:rPr lang="en-US" b="1" dirty="0" smtClean="0">
                <a:solidFill>
                  <a:srgbClr val="0D0D0D"/>
                </a:solidFill>
                <a:latin typeface="Söhne"/>
              </a:rPr>
              <a:t>Frontend Development</a:t>
            </a:r>
          </a:p>
          <a:p>
            <a:endParaRPr lang="en-US" b="1" dirty="0" smtClean="0">
              <a:solidFill>
                <a:srgbClr val="0D0D0D"/>
              </a:solidFill>
              <a:latin typeface="Söhne"/>
            </a:endParaRPr>
          </a:p>
          <a:p>
            <a:pPr>
              <a:buFont typeface="Wingdings" pitchFamily="2" charset="2"/>
              <a:buChar char="Ø"/>
            </a:pPr>
            <a:r>
              <a:rPr lang="en-US" dirty="0" smtClean="0">
                <a:solidFill>
                  <a:srgbClr val="0D0D0D"/>
                </a:solidFill>
                <a:latin typeface="Söhne"/>
              </a:rPr>
              <a:t>Description of the frontend technologies used (HTML, CSS, JavaScript).</a:t>
            </a:r>
          </a:p>
          <a:p>
            <a:pPr>
              <a:buFont typeface="Wingdings" pitchFamily="2" charset="2"/>
              <a:buChar char="Ø"/>
            </a:pPr>
            <a:r>
              <a:rPr lang="en-US" dirty="0" smtClean="0">
                <a:solidFill>
                  <a:srgbClr val="0D0D0D"/>
                </a:solidFill>
                <a:latin typeface="Söhne"/>
              </a:rPr>
              <a:t>Overview of the frontend architecture and design principles.</a:t>
            </a:r>
          </a:p>
          <a:p>
            <a:endParaRPr lang="en-US" dirty="0"/>
          </a:p>
        </p:txBody>
      </p:sp>
    </p:spTree>
    <p:extLst>
      <p:ext uri="{BB962C8B-B14F-4D97-AF65-F5344CB8AC3E}">
        <p14:creationId xmlns:p14="http://schemas.microsoft.com/office/powerpoint/2010/main" xmlns=""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378372" y="1240221"/>
            <a:ext cx="8292662" cy="3754874"/>
          </a:xfrm>
          <a:prstGeom prst="rect">
            <a:avLst/>
          </a:prstGeom>
          <a:noFill/>
        </p:spPr>
        <p:txBody>
          <a:bodyPr wrap="square" rtlCol="0">
            <a:spAutoFit/>
          </a:bodyPr>
          <a:lstStyle/>
          <a:p>
            <a:r>
              <a:rPr lang="en-US" b="1" dirty="0" smtClean="0"/>
              <a:t>Backend Development</a:t>
            </a:r>
          </a:p>
          <a:p>
            <a:endParaRPr lang="en-US" dirty="0" smtClean="0"/>
          </a:p>
          <a:p>
            <a:pPr>
              <a:buFont typeface="Wingdings" pitchFamily="2" charset="2"/>
              <a:buChar char="Ø"/>
            </a:pPr>
            <a:r>
              <a:rPr lang="en-US" dirty="0" smtClean="0"/>
              <a:t>Description of the backend technologies used (Python, </a:t>
            </a:r>
            <a:r>
              <a:rPr lang="en-US" dirty="0" err="1" smtClean="0"/>
              <a:t>Django</a:t>
            </a:r>
            <a:r>
              <a:rPr lang="en-US" dirty="0" smtClean="0"/>
              <a:t>).</a:t>
            </a:r>
          </a:p>
          <a:p>
            <a:pPr>
              <a:buFont typeface="Wingdings" pitchFamily="2" charset="2"/>
              <a:buChar char="Ø"/>
            </a:pPr>
            <a:r>
              <a:rPr lang="en-US" dirty="0" smtClean="0"/>
              <a:t>Overview of the backend architecture, including database design and API development.</a:t>
            </a:r>
          </a:p>
          <a:p>
            <a:endParaRPr lang="en-US" dirty="0" smtClean="0"/>
          </a:p>
          <a:p>
            <a:r>
              <a:rPr lang="en-US" b="1" dirty="0" smtClean="0"/>
              <a:t>Homepage</a:t>
            </a:r>
            <a:endParaRPr lang="en-US" dirty="0" smtClean="0"/>
          </a:p>
          <a:p>
            <a:endParaRPr lang="en-US" dirty="0" smtClean="0"/>
          </a:p>
          <a:p>
            <a:pPr>
              <a:buFont typeface="Wingdings" pitchFamily="2" charset="2"/>
              <a:buChar char="Ø"/>
            </a:pPr>
            <a:r>
              <a:rPr lang="en-US" dirty="0" smtClean="0"/>
              <a:t>Description of the homepage layout and functionality.</a:t>
            </a:r>
          </a:p>
          <a:p>
            <a:pPr>
              <a:buFont typeface="Wingdings" pitchFamily="2" charset="2"/>
              <a:buChar char="Ø"/>
            </a:pPr>
            <a:r>
              <a:rPr lang="en-US" dirty="0" smtClean="0"/>
              <a:t>Overview of the search form and its features.</a:t>
            </a:r>
          </a:p>
          <a:p>
            <a:endParaRPr lang="en-US" dirty="0" smtClean="0"/>
          </a:p>
          <a:p>
            <a:r>
              <a:rPr lang="en-US" b="1" dirty="0" smtClean="0"/>
              <a:t>Bus Search Results</a:t>
            </a:r>
            <a:endParaRPr lang="en-US" dirty="0" smtClean="0"/>
          </a:p>
          <a:p>
            <a:endParaRPr lang="en-US" dirty="0" smtClean="0"/>
          </a:p>
          <a:p>
            <a:pPr>
              <a:buFont typeface="Wingdings" pitchFamily="2" charset="2"/>
              <a:buChar char="Ø"/>
            </a:pPr>
            <a:r>
              <a:rPr lang="en-US" dirty="0" smtClean="0"/>
              <a:t>Description of how bus search results are displayed.</a:t>
            </a:r>
          </a:p>
          <a:p>
            <a:pPr>
              <a:buFont typeface="Wingdings" pitchFamily="2" charset="2"/>
              <a:buChar char="Ø"/>
            </a:pPr>
            <a:r>
              <a:rPr lang="en-US" dirty="0" smtClean="0"/>
              <a:t>Explanation of how buses are filtered based on user input.</a:t>
            </a:r>
          </a:p>
          <a:p>
            <a:endParaRPr lang="en-US" dirty="0" smtClean="0"/>
          </a:p>
          <a:p>
            <a:endParaRPr lang="en-US" dirty="0" smtClean="0"/>
          </a:p>
          <a:p>
            <a:endParaRPr lang="en-US" dirty="0"/>
          </a:p>
        </p:txBody>
      </p:sp>
    </p:spTree>
    <p:extLst>
      <p:ext uri="{BB962C8B-B14F-4D97-AF65-F5344CB8AC3E}">
        <p14:creationId xmlns:p14="http://schemas.microsoft.com/office/powerpoint/2010/main" xmlns=""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231228" y="1019503"/>
            <a:ext cx="8061434" cy="738664"/>
          </a:xfrm>
          <a:prstGeom prst="rect">
            <a:avLst/>
          </a:prstGeom>
          <a:noFill/>
        </p:spPr>
        <p:txBody>
          <a:bodyPr wrap="square" rtlCol="0">
            <a:spAutoFit/>
          </a:bodyPr>
          <a:lstStyle/>
          <a:p>
            <a:endParaRPr lang="en-US" dirty="0" smtClean="0">
              <a:solidFill>
                <a:srgbClr val="0D0D0D"/>
              </a:solidFill>
              <a:latin typeface="Söhne"/>
            </a:endParaRPr>
          </a:p>
          <a:p>
            <a:endParaRPr lang="en-US" dirty="0" smtClean="0"/>
          </a:p>
          <a:p>
            <a:endParaRPr lang="en-US" b="1" dirty="0" smtClean="0"/>
          </a:p>
        </p:txBody>
      </p:sp>
      <p:sp>
        <p:nvSpPr>
          <p:cNvPr id="6" name="TextBox 5"/>
          <p:cNvSpPr txBox="1"/>
          <p:nvPr/>
        </p:nvSpPr>
        <p:spPr>
          <a:xfrm>
            <a:off x="273269" y="1198179"/>
            <a:ext cx="8650014" cy="3970318"/>
          </a:xfrm>
          <a:prstGeom prst="rect">
            <a:avLst/>
          </a:prstGeom>
          <a:noFill/>
        </p:spPr>
        <p:txBody>
          <a:bodyPr wrap="square" rtlCol="0">
            <a:spAutoFit/>
          </a:bodyPr>
          <a:lstStyle/>
          <a:p>
            <a:r>
              <a:rPr lang="en-US" b="1" dirty="0" smtClean="0"/>
              <a:t>Seat Selection</a:t>
            </a:r>
            <a:endParaRPr lang="en-US" dirty="0" smtClean="0"/>
          </a:p>
          <a:p>
            <a:endParaRPr lang="en-US" dirty="0" smtClean="0"/>
          </a:p>
          <a:p>
            <a:pPr>
              <a:buFont typeface="Wingdings" pitchFamily="2" charset="2"/>
              <a:buChar char="v"/>
            </a:pPr>
            <a:r>
              <a:rPr lang="en-US" dirty="0" smtClean="0"/>
              <a:t>Description of the seat selection process.</a:t>
            </a:r>
          </a:p>
          <a:p>
            <a:pPr>
              <a:buFont typeface="Wingdings" pitchFamily="2" charset="2"/>
              <a:buChar char="v"/>
            </a:pPr>
            <a:r>
              <a:rPr lang="en-US" dirty="0" smtClean="0"/>
              <a:t>Overview of the seat layout and selection mechanism.</a:t>
            </a:r>
          </a:p>
          <a:p>
            <a:endParaRPr lang="en-US" dirty="0" smtClean="0"/>
          </a:p>
          <a:p>
            <a:r>
              <a:rPr lang="en-US" b="1" dirty="0" smtClean="0"/>
              <a:t>User Authentication</a:t>
            </a:r>
            <a:endParaRPr lang="en-US" dirty="0" smtClean="0"/>
          </a:p>
          <a:p>
            <a:endParaRPr lang="en-US" dirty="0" smtClean="0"/>
          </a:p>
          <a:p>
            <a:pPr>
              <a:buFont typeface="Wingdings" pitchFamily="2" charset="2"/>
              <a:buChar char="Ø"/>
            </a:pPr>
            <a:r>
              <a:rPr lang="en-US" dirty="0" smtClean="0"/>
              <a:t>Description of the user registration and login process.</a:t>
            </a:r>
          </a:p>
          <a:p>
            <a:pPr>
              <a:buFont typeface="Wingdings" pitchFamily="2" charset="2"/>
              <a:buChar char="Ø"/>
            </a:pPr>
            <a:r>
              <a:rPr lang="en-US" dirty="0" smtClean="0"/>
              <a:t>Explanation of how authentication is implemented.</a:t>
            </a:r>
          </a:p>
          <a:p>
            <a:endParaRPr lang="en-US" dirty="0" smtClean="0"/>
          </a:p>
          <a:p>
            <a:r>
              <a:rPr lang="en-US" b="1" dirty="0" smtClean="0"/>
              <a:t>Reservation Confirmation</a:t>
            </a:r>
            <a:endParaRPr lang="en-US" dirty="0" smtClean="0"/>
          </a:p>
          <a:p>
            <a:endParaRPr lang="en-US" dirty="0" smtClean="0"/>
          </a:p>
          <a:p>
            <a:pPr>
              <a:buFont typeface="Wingdings" pitchFamily="2" charset="2"/>
              <a:buChar char="Ø"/>
            </a:pPr>
            <a:r>
              <a:rPr lang="en-US" dirty="0" smtClean="0"/>
              <a:t>Description of the reservation confirmation process.</a:t>
            </a:r>
          </a:p>
          <a:p>
            <a:pPr>
              <a:buFont typeface="Wingdings" pitchFamily="2" charset="2"/>
              <a:buChar char="Ø"/>
            </a:pPr>
            <a:r>
              <a:rPr lang="en-US" dirty="0" smtClean="0"/>
              <a:t>Overview of the reservation details displayed to the user.</a:t>
            </a:r>
          </a:p>
          <a:p>
            <a:endParaRPr lang="en-US" dirty="0" smtClean="0"/>
          </a:p>
          <a:p>
            <a:r>
              <a:rPr lang="en-US" dirty="0" smtClean="0"/>
              <a:t/>
            </a:r>
            <a:br>
              <a:rPr lang="en-US" dirty="0" smtClean="0"/>
            </a:br>
            <a:endParaRPr lang="en-US" dirty="0" smtClean="0"/>
          </a:p>
          <a:p>
            <a:endParaRPr lang="en-US" dirty="0"/>
          </a:p>
        </p:txBody>
      </p:sp>
    </p:spTree>
    <p:extLst>
      <p:ext uri="{BB962C8B-B14F-4D97-AF65-F5344CB8AC3E}">
        <p14:creationId xmlns:p14="http://schemas.microsoft.com/office/powerpoint/2010/main" xmlns=""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xmlns=""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7"/>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8"/>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xmlns=""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285</TotalTime>
  <Words>1129</Words>
  <Application>Microsoft Office PowerPoint</Application>
  <PresentationFormat>On-screen Show (16:9)</PresentationFormat>
  <Paragraphs>181</Paragraphs>
  <Slides>18</Slides>
  <Notes>10</Notes>
  <HiddenSlides>0</HiddenSlides>
  <MMClips>0</MMClips>
  <ScaleCrop>false</ScaleCrop>
  <HeadingPairs>
    <vt:vector size="6" baseType="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0" baseType="lpstr">
      <vt:lpstr>Simple Light</vt:lpstr>
      <vt:lpstr>Slide 1</vt:lpstr>
      <vt:lpstr>Slide 2</vt:lpstr>
      <vt:lpstr>Abstract</vt:lpstr>
      <vt:lpstr>Problem Statement</vt:lpstr>
      <vt:lpstr>Project Overview</vt:lpstr>
      <vt:lpstr>Proposed Solution</vt:lpstr>
      <vt:lpstr>Slide 7</vt:lpstr>
      <vt:lpstr>Slide 8</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33</cp:revision>
  <dcterms:modified xsi:type="dcterms:W3CDTF">2024-04-08T06:18:53Z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